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oboto Slab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Slab-bold.fntdata"/><Relationship Id="rId23" Type="http://schemas.openxmlformats.org/officeDocument/2006/relationships/font" Target="fonts/RobotoSlab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radicallychristian.com/wp-content/uploads/2013/04/puzzle-1024x768.jpg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 </a:t>
            </a:r>
            <a:r>
              <a:rPr lang="en" sz="1000">
                <a:solidFill>
                  <a:srgbClr val="CCCCCC"/>
                </a:solidFill>
              </a:rPr>
              <a:t>https://www.romanpichler.com/wp-content/uploads/2013/11/jigsaw-puzzle-pieces.jpg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http://www.radicallychristian.com/wp-content/uploads/2013/04/puzzle-1024x768.jpg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6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3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g"/><Relationship Id="rId4" Type="http://schemas.openxmlformats.org/officeDocument/2006/relationships/image" Target="../media/image17.png"/><Relationship Id="rId10" Type="http://schemas.openxmlformats.org/officeDocument/2006/relationships/image" Target="../media/image23.png"/><Relationship Id="rId9" Type="http://schemas.openxmlformats.org/officeDocument/2006/relationships/image" Target="../media/image6.png"/><Relationship Id="rId5" Type="http://schemas.openxmlformats.org/officeDocument/2006/relationships/image" Target="../media/image25.jpg"/><Relationship Id="rId6" Type="http://schemas.openxmlformats.org/officeDocument/2006/relationships/image" Target="../media/image22.png"/><Relationship Id="rId7" Type="http://schemas.openxmlformats.org/officeDocument/2006/relationships/image" Target="../media/image14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jpg"/><Relationship Id="rId4" Type="http://schemas.openxmlformats.org/officeDocument/2006/relationships/image" Target="../media/image16.jpg"/><Relationship Id="rId5" Type="http://schemas.openxmlformats.org/officeDocument/2006/relationships/image" Target="../media/image19.jp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311708" y="5280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Puzzler</a:t>
            </a:r>
            <a:endParaRPr sz="7200"/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effectLst>
            <a:outerShdw blurRad="57150" rotWithShape="0" algn="bl" dir="15480000" dist="19050">
              <a:srgbClr val="000000">
                <a:alpha val="5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Scott Cai, Netta Gneezy, </a:t>
            </a:r>
            <a:endParaRPr sz="30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Eric Richardson, Ethan Russell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1063650" y="4843475"/>
            <a:ext cx="70167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</a:rPr>
              <a:t>https://www.romanpichler.com/wp-content/uploads/2013/11/jigsaw-puzzle-pieces.jpg</a:t>
            </a:r>
            <a:endParaRPr sz="9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Side Classification</a:t>
            </a:r>
            <a:endParaRPr sz="3600"/>
          </a:p>
        </p:txBody>
      </p:sp>
      <p:sp>
        <p:nvSpPr>
          <p:cNvPr id="171" name="Shape 171"/>
          <p:cNvSpPr txBox="1"/>
          <p:nvPr/>
        </p:nvSpPr>
        <p:spPr>
          <a:xfrm>
            <a:off x="1186950" y="1534963"/>
            <a:ext cx="1731900" cy="85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has peak in distance between corners?</a:t>
            </a:r>
            <a:endParaRPr/>
          </a:p>
        </p:txBody>
      </p:sp>
      <p:sp>
        <p:nvSpPr>
          <p:cNvPr id="172" name="Shape 172"/>
          <p:cNvSpPr txBox="1"/>
          <p:nvPr/>
        </p:nvSpPr>
        <p:spPr>
          <a:xfrm>
            <a:off x="1186950" y="2899225"/>
            <a:ext cx="1731900" cy="85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Convex Edge</a:t>
            </a: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3706050" y="1534963"/>
            <a:ext cx="1731900" cy="85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Perimeter &gt;&gt; distance between corners?</a:t>
            </a:r>
            <a:endParaRPr/>
          </a:p>
        </p:txBody>
      </p:sp>
      <p:sp>
        <p:nvSpPr>
          <p:cNvPr id="174" name="Shape 174"/>
          <p:cNvSpPr txBox="1"/>
          <p:nvPr/>
        </p:nvSpPr>
        <p:spPr>
          <a:xfrm>
            <a:off x="3706050" y="2899225"/>
            <a:ext cx="1731900" cy="85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Concave Edge</a:t>
            </a:r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6225150" y="2899225"/>
            <a:ext cx="1731900" cy="85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Straight Edge</a:t>
            </a:r>
            <a:endParaRPr/>
          </a:p>
        </p:txBody>
      </p:sp>
      <p:cxnSp>
        <p:nvCxnSpPr>
          <p:cNvPr id="176" name="Shape 176"/>
          <p:cNvCxnSpPr>
            <a:stCxn id="171" idx="2"/>
            <a:endCxn id="172" idx="0"/>
          </p:cNvCxnSpPr>
          <p:nvPr/>
        </p:nvCxnSpPr>
        <p:spPr>
          <a:xfrm>
            <a:off x="2052900" y="2393563"/>
            <a:ext cx="0" cy="505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7" name="Shape 177"/>
          <p:cNvSpPr txBox="1"/>
          <p:nvPr/>
        </p:nvSpPr>
        <p:spPr>
          <a:xfrm>
            <a:off x="1806600" y="2328463"/>
            <a:ext cx="4926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Yes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78" name="Shape 178"/>
          <p:cNvCxnSpPr>
            <a:stCxn id="173" idx="2"/>
            <a:endCxn id="174" idx="0"/>
          </p:cNvCxnSpPr>
          <p:nvPr/>
        </p:nvCxnSpPr>
        <p:spPr>
          <a:xfrm>
            <a:off x="4572000" y="2393563"/>
            <a:ext cx="0" cy="505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9" name="Shape 179"/>
          <p:cNvSpPr txBox="1"/>
          <p:nvPr/>
        </p:nvSpPr>
        <p:spPr>
          <a:xfrm>
            <a:off x="4325700" y="2328463"/>
            <a:ext cx="4926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Yes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80" name="Shape 180"/>
          <p:cNvCxnSpPr>
            <a:stCxn id="171" idx="3"/>
            <a:endCxn id="173" idx="1"/>
          </p:cNvCxnSpPr>
          <p:nvPr/>
        </p:nvCxnSpPr>
        <p:spPr>
          <a:xfrm>
            <a:off x="2918850" y="1964263"/>
            <a:ext cx="7872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1" name="Shape 181"/>
          <p:cNvCxnSpPr>
            <a:stCxn id="173" idx="3"/>
            <a:endCxn id="175" idx="0"/>
          </p:cNvCxnSpPr>
          <p:nvPr/>
        </p:nvCxnSpPr>
        <p:spPr>
          <a:xfrm>
            <a:off x="5437950" y="1964263"/>
            <a:ext cx="1653300" cy="935100"/>
          </a:xfrm>
          <a:prstGeom prst="bentConnector2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2" name="Shape 182"/>
          <p:cNvSpPr txBox="1"/>
          <p:nvPr/>
        </p:nvSpPr>
        <p:spPr>
          <a:xfrm>
            <a:off x="6844800" y="2328463"/>
            <a:ext cx="4926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2959350" y="1767613"/>
            <a:ext cx="4926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113" y="4094950"/>
            <a:ext cx="8096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167175" y="4052075"/>
            <a:ext cx="8096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686250" y="4094950"/>
            <a:ext cx="809625" cy="72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Shape 187"/>
          <p:cNvCxnSpPr>
            <a:stCxn id="172" idx="2"/>
          </p:cNvCxnSpPr>
          <p:nvPr/>
        </p:nvCxnSpPr>
        <p:spPr>
          <a:xfrm>
            <a:off x="2052900" y="3757825"/>
            <a:ext cx="1800" cy="379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8" name="Shape 188"/>
          <p:cNvCxnSpPr/>
          <p:nvPr/>
        </p:nvCxnSpPr>
        <p:spPr>
          <a:xfrm>
            <a:off x="4571100" y="3757825"/>
            <a:ext cx="1800" cy="379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9" name="Shape 189"/>
          <p:cNvCxnSpPr>
            <a:stCxn id="175" idx="2"/>
          </p:cNvCxnSpPr>
          <p:nvPr/>
        </p:nvCxnSpPr>
        <p:spPr>
          <a:xfrm flipH="1">
            <a:off x="7090200" y="3757825"/>
            <a:ext cx="900" cy="4284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5387975" y="2630425"/>
            <a:ext cx="3153300" cy="127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Features - Color</a:t>
            </a:r>
            <a:endParaRPr/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09650" y="1480050"/>
            <a:ext cx="4051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Divides a side into three sections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Finds the mean of each section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Calculates the RGB distance between corresponding sections</a:t>
            </a: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3391550"/>
            <a:ext cx="4000311" cy="68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Shape 198"/>
          <p:cNvGrpSpPr/>
          <p:nvPr/>
        </p:nvGrpSpPr>
        <p:grpSpPr>
          <a:xfrm>
            <a:off x="5386450" y="664975"/>
            <a:ext cx="3153400" cy="1279374"/>
            <a:chOff x="5386450" y="1075675"/>
            <a:chExt cx="3153400" cy="1279374"/>
          </a:xfrm>
        </p:grpSpPr>
        <p:pic>
          <p:nvPicPr>
            <p:cNvPr id="199" name="Shape 199"/>
            <p:cNvPicPr preferRelativeResize="0"/>
            <p:nvPr/>
          </p:nvPicPr>
          <p:blipFill rotWithShape="1">
            <a:blip r:embed="rId4">
              <a:alphaModFix/>
            </a:blip>
            <a:srcRect b="0" l="0" r="0" t="52196"/>
            <a:stretch/>
          </p:blipFill>
          <p:spPr>
            <a:xfrm>
              <a:off x="5386450" y="1075675"/>
              <a:ext cx="3153400" cy="1279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Shape 200"/>
            <p:cNvSpPr/>
            <p:nvPr/>
          </p:nvSpPr>
          <p:spPr>
            <a:xfrm>
              <a:off x="6444050" y="1417875"/>
              <a:ext cx="293525" cy="635625"/>
            </a:xfrm>
            <a:custGeom>
              <a:pathLst>
                <a:path extrusionOk="0" h="25425" w="11741">
                  <a:moveTo>
                    <a:pt x="10952" y="0"/>
                  </a:moveTo>
                  <a:cubicBezTo>
                    <a:pt x="10952" y="3262"/>
                    <a:pt x="12869" y="7473"/>
                    <a:pt x="10561" y="9779"/>
                  </a:cubicBezTo>
                  <a:cubicBezTo>
                    <a:pt x="8897" y="11440"/>
                    <a:pt x="6191" y="6861"/>
                    <a:pt x="3911" y="7432"/>
                  </a:cubicBezTo>
                  <a:cubicBezTo>
                    <a:pt x="1306" y="8083"/>
                    <a:pt x="0" y="11788"/>
                    <a:pt x="0" y="14473"/>
                  </a:cubicBezTo>
                  <a:cubicBezTo>
                    <a:pt x="0" y="15776"/>
                    <a:pt x="1082" y="17918"/>
                    <a:pt x="2347" y="17602"/>
                  </a:cubicBezTo>
                  <a:cubicBezTo>
                    <a:pt x="4746" y="17000"/>
                    <a:pt x="7408" y="13770"/>
                    <a:pt x="9387" y="15255"/>
                  </a:cubicBezTo>
                  <a:cubicBezTo>
                    <a:pt x="12101" y="17290"/>
                    <a:pt x="9778" y="22032"/>
                    <a:pt x="9778" y="25425"/>
                  </a:cubicBezTo>
                </a:path>
              </a:pathLst>
            </a:custGeom>
            <a:noFill/>
            <a:ln cap="flat" cmpd="sng" w="762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01" name="Shape 201"/>
            <p:cNvSpPr/>
            <p:nvPr/>
          </p:nvSpPr>
          <p:spPr>
            <a:xfrm>
              <a:off x="7084085" y="1447225"/>
              <a:ext cx="302275" cy="616050"/>
            </a:xfrm>
            <a:custGeom>
              <a:pathLst>
                <a:path extrusionOk="0" h="24642" w="12091">
                  <a:moveTo>
                    <a:pt x="9993" y="0"/>
                  </a:moveTo>
                  <a:cubicBezTo>
                    <a:pt x="10339" y="3120"/>
                    <a:pt x="13387" y="7645"/>
                    <a:pt x="10775" y="9387"/>
                  </a:cubicBezTo>
                  <a:cubicBezTo>
                    <a:pt x="8613" y="10828"/>
                    <a:pt x="5940" y="7040"/>
                    <a:pt x="3343" y="7040"/>
                  </a:cubicBezTo>
                  <a:cubicBezTo>
                    <a:pt x="332" y="7040"/>
                    <a:pt x="-740" y="12952"/>
                    <a:pt x="605" y="15645"/>
                  </a:cubicBezTo>
                  <a:cubicBezTo>
                    <a:pt x="2072" y="18581"/>
                    <a:pt x="7651" y="12651"/>
                    <a:pt x="10384" y="14472"/>
                  </a:cubicBezTo>
                  <a:cubicBezTo>
                    <a:pt x="13205" y="16351"/>
                    <a:pt x="11898" y="21609"/>
                    <a:pt x="10384" y="24642"/>
                  </a:cubicBezTo>
                </a:path>
              </a:pathLst>
            </a:custGeom>
            <a:noFill/>
            <a:ln cap="flat" cmpd="sng" w="762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cxnSp>
        <p:nvCxnSpPr>
          <p:cNvPr id="202" name="Shape 202"/>
          <p:cNvCxnSpPr/>
          <p:nvPr/>
        </p:nvCxnSpPr>
        <p:spPr>
          <a:xfrm>
            <a:off x="6963150" y="1944349"/>
            <a:ext cx="9000" cy="686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3" name="Shape 203"/>
          <p:cNvCxnSpPr/>
          <p:nvPr/>
        </p:nvCxnSpPr>
        <p:spPr>
          <a:xfrm>
            <a:off x="6238675" y="2771425"/>
            <a:ext cx="0" cy="997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4" name="Shape 204"/>
          <p:cNvCxnSpPr/>
          <p:nvPr/>
        </p:nvCxnSpPr>
        <p:spPr>
          <a:xfrm>
            <a:off x="7711175" y="2771425"/>
            <a:ext cx="0" cy="997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5" name="Shape 205"/>
          <p:cNvCxnSpPr/>
          <p:nvPr/>
        </p:nvCxnSpPr>
        <p:spPr>
          <a:xfrm>
            <a:off x="5827975" y="3053813"/>
            <a:ext cx="2385900" cy="19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206" name="Shape 206"/>
          <p:cNvCxnSpPr/>
          <p:nvPr/>
        </p:nvCxnSpPr>
        <p:spPr>
          <a:xfrm>
            <a:off x="5827975" y="3496700"/>
            <a:ext cx="2385900" cy="19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Features - Shape</a:t>
            </a:r>
            <a:endParaRPr/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309650" y="1480050"/>
            <a:ext cx="4051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Rotate and translate pieces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Connects pieces using corners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Highlights overlapping pixels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Checks for Convex-Concave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Finds percentage of non-overlap pixels of smallest piece</a:t>
            </a: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550" y="1296525"/>
            <a:ext cx="4478050" cy="3307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SVM Training</a:t>
            </a:r>
            <a:endParaRPr sz="3600"/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309650" y="1480050"/>
            <a:ext cx="8155800" cy="19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Generated feature vectors and true classes for training, validation, and test sets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Trained the SVM using training set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Tuned Hyperparameters using validation set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Achieved 82.7% TPR, and 18.3% FPR on test set</a:t>
            </a:r>
            <a:endParaRPr sz="20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20" name="Shape 220"/>
          <p:cNvSpPr txBox="1"/>
          <p:nvPr/>
        </p:nvSpPr>
        <p:spPr>
          <a:xfrm>
            <a:off x="1089900" y="3717663"/>
            <a:ext cx="1731900" cy="85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Features</a:t>
            </a:r>
            <a:endParaRPr b="1"/>
          </a:p>
        </p:txBody>
      </p:sp>
      <p:sp>
        <p:nvSpPr>
          <p:cNvPr id="221" name="Shape 221"/>
          <p:cNvSpPr txBox="1"/>
          <p:nvPr/>
        </p:nvSpPr>
        <p:spPr>
          <a:xfrm>
            <a:off x="3521600" y="3717663"/>
            <a:ext cx="1731900" cy="85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SVM</a:t>
            </a:r>
            <a:endParaRPr b="1"/>
          </a:p>
        </p:txBody>
      </p:sp>
      <p:sp>
        <p:nvSpPr>
          <p:cNvPr id="222" name="Shape 222"/>
          <p:cNvSpPr txBox="1"/>
          <p:nvPr/>
        </p:nvSpPr>
        <p:spPr>
          <a:xfrm>
            <a:off x="5953300" y="3717663"/>
            <a:ext cx="1731900" cy="85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Score</a:t>
            </a:r>
            <a:endParaRPr b="1"/>
          </a:p>
        </p:txBody>
      </p:sp>
      <p:cxnSp>
        <p:nvCxnSpPr>
          <p:cNvPr id="223" name="Shape 223"/>
          <p:cNvCxnSpPr>
            <a:stCxn id="220" idx="3"/>
            <a:endCxn id="221" idx="1"/>
          </p:cNvCxnSpPr>
          <p:nvPr/>
        </p:nvCxnSpPr>
        <p:spPr>
          <a:xfrm>
            <a:off x="2821800" y="4146963"/>
            <a:ext cx="6999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4" name="Shape 224"/>
          <p:cNvCxnSpPr/>
          <p:nvPr/>
        </p:nvCxnSpPr>
        <p:spPr>
          <a:xfrm>
            <a:off x="5253500" y="4146963"/>
            <a:ext cx="6999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Solving the Puzzle</a:t>
            </a:r>
            <a:endParaRPr sz="3600"/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309650" y="1480050"/>
            <a:ext cx="5251800" cy="33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Generate matrix of scores for every possible edge match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Current solution for matching 2 pieces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Compare scores for each puzzle piece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Iteratively find the best score for each piece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Backtracking to avoid incomplete solutions</a:t>
            </a:r>
            <a:endParaRPr sz="2000"/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125" y="1614425"/>
            <a:ext cx="3277750" cy="2344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Demonstration</a:t>
            </a:r>
            <a:endParaRPr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Challenges &amp; Lessons Learned</a:t>
            </a:r>
            <a:endParaRPr sz="3600"/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Photos are too variable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Feature extraction for every possible edge match is extremely costly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project turned into half image recognition, half algorithms</a:t>
            </a:r>
            <a:endParaRPr sz="20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Future Work</a:t>
            </a:r>
            <a:endParaRPr sz="3600"/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Improving/adding additional features to reduce run-time and improve SVM accuracy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Getting a complete solution for a 2x2 puzzle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Expanding the solver to work with larger puzzles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Questions/Comments?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Motivation</a:t>
            </a:r>
            <a:endParaRPr sz="3600"/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Puzzles take a very long time to complete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Checking for missing pieces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Solution for ambiguous pieces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Broken object reconstruction</a:t>
            </a:r>
            <a:endParaRPr sz="20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725" y="2020475"/>
            <a:ext cx="3763000" cy="28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Assumptions</a:t>
            </a:r>
            <a:endParaRPr sz="3600"/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87900" y="1489825"/>
            <a:ext cx="4710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Pieces have 4 sides and 4 corners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Each side will be either, concave, convex, or straight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Pieces can be at any orientation</a:t>
            </a:r>
            <a:endParaRPr sz="2000"/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896" y="1605000"/>
            <a:ext cx="3153400" cy="26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Shape 84"/>
          <p:cNvCxnSpPr>
            <a:stCxn id="85" idx="3"/>
            <a:endCxn id="86" idx="1"/>
          </p:cNvCxnSpPr>
          <p:nvPr/>
        </p:nvCxnSpPr>
        <p:spPr>
          <a:xfrm>
            <a:off x="2183513" y="2034250"/>
            <a:ext cx="578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7" name="Shape 8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Approach</a:t>
            </a:r>
            <a:endParaRPr sz="3600"/>
          </a:p>
        </p:txBody>
      </p:sp>
      <p:sp>
        <p:nvSpPr>
          <p:cNvPr id="88" name="Shape 88"/>
          <p:cNvSpPr/>
          <p:nvPr/>
        </p:nvSpPr>
        <p:spPr>
          <a:xfrm rot="-5400000">
            <a:off x="1063788" y="1228013"/>
            <a:ext cx="783850" cy="1612475"/>
          </a:xfrm>
          <a:prstGeom prst="flowChartOffpage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727913" y="1806400"/>
            <a:ext cx="1455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of Puzzle Pieces</a:t>
            </a:r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2762100" y="1642325"/>
            <a:ext cx="1522800" cy="78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Mask</a:t>
            </a:r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4863475" y="1642300"/>
            <a:ext cx="1522800" cy="78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and Characterize Pieces</a:t>
            </a:r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6964850" y="1642325"/>
            <a:ext cx="1522800" cy="78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Features of Edge Combinations</a:t>
            </a:r>
            <a:endParaRPr/>
          </a:p>
        </p:txBody>
      </p:sp>
      <p:sp>
        <p:nvSpPr>
          <p:cNvPr id="91" name="Shape 91"/>
          <p:cNvSpPr txBox="1"/>
          <p:nvPr/>
        </p:nvSpPr>
        <p:spPr>
          <a:xfrm>
            <a:off x="6964850" y="2924425"/>
            <a:ext cx="1522800" cy="78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Probability using SVM</a:t>
            </a:r>
            <a:endParaRPr/>
          </a:p>
        </p:txBody>
      </p:sp>
      <p:sp>
        <p:nvSpPr>
          <p:cNvPr id="92" name="Shape 92"/>
          <p:cNvSpPr txBox="1"/>
          <p:nvPr/>
        </p:nvSpPr>
        <p:spPr>
          <a:xfrm>
            <a:off x="4863475" y="2924375"/>
            <a:ext cx="1522800" cy="78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Determine Optimal Puzzle Solution</a:t>
            </a: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2762100" y="2924425"/>
            <a:ext cx="1522800" cy="78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Visually Combine Puzzle Pieces</a:t>
            </a:r>
            <a:endParaRPr/>
          </a:p>
        </p:txBody>
      </p:sp>
      <p:sp>
        <p:nvSpPr>
          <p:cNvPr id="94" name="Shape 94"/>
          <p:cNvSpPr/>
          <p:nvPr/>
        </p:nvSpPr>
        <p:spPr>
          <a:xfrm rot="5400000">
            <a:off x="1063788" y="2510063"/>
            <a:ext cx="783850" cy="1612475"/>
          </a:xfrm>
          <a:prstGeom prst="flowChartOffpage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806338" y="3088450"/>
            <a:ext cx="1455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Solved </a:t>
            </a:r>
            <a:r>
              <a:rPr lang="en"/>
              <a:t>Puzzle Image</a:t>
            </a:r>
            <a:endParaRPr/>
          </a:p>
        </p:txBody>
      </p:sp>
      <p:cxnSp>
        <p:nvCxnSpPr>
          <p:cNvPr id="96" name="Shape 96"/>
          <p:cNvCxnSpPr>
            <a:stCxn id="86" idx="3"/>
            <a:endCxn id="89" idx="1"/>
          </p:cNvCxnSpPr>
          <p:nvPr/>
        </p:nvCxnSpPr>
        <p:spPr>
          <a:xfrm>
            <a:off x="4284900" y="2034275"/>
            <a:ext cx="578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" name="Shape 97"/>
          <p:cNvCxnSpPr>
            <a:stCxn id="89" idx="3"/>
            <a:endCxn id="90" idx="1"/>
          </p:cNvCxnSpPr>
          <p:nvPr/>
        </p:nvCxnSpPr>
        <p:spPr>
          <a:xfrm>
            <a:off x="6386275" y="2034250"/>
            <a:ext cx="578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" name="Shape 98"/>
          <p:cNvCxnSpPr>
            <a:stCxn id="90" idx="2"/>
            <a:endCxn id="91" idx="0"/>
          </p:cNvCxnSpPr>
          <p:nvPr/>
        </p:nvCxnSpPr>
        <p:spPr>
          <a:xfrm>
            <a:off x="7726250" y="2426225"/>
            <a:ext cx="0" cy="498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" name="Shape 99"/>
          <p:cNvCxnSpPr>
            <a:stCxn id="91" idx="1"/>
            <a:endCxn id="92" idx="3"/>
          </p:cNvCxnSpPr>
          <p:nvPr/>
        </p:nvCxnSpPr>
        <p:spPr>
          <a:xfrm rot="10800000">
            <a:off x="6386150" y="3316375"/>
            <a:ext cx="578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" name="Shape 100"/>
          <p:cNvCxnSpPr>
            <a:stCxn id="92" idx="1"/>
            <a:endCxn id="93" idx="3"/>
          </p:cNvCxnSpPr>
          <p:nvPr/>
        </p:nvCxnSpPr>
        <p:spPr>
          <a:xfrm rot="10800000">
            <a:off x="4284775" y="3316325"/>
            <a:ext cx="578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" name="Shape 101"/>
          <p:cNvCxnSpPr>
            <a:stCxn id="93" idx="1"/>
            <a:endCxn id="95" idx="3"/>
          </p:cNvCxnSpPr>
          <p:nvPr/>
        </p:nvCxnSpPr>
        <p:spPr>
          <a:xfrm rot="10800000">
            <a:off x="2262000" y="3316375"/>
            <a:ext cx="5001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of Puzzle Pieces</a:t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87900" y="1489825"/>
            <a:ext cx="83682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 background on corners</a:t>
            </a:r>
            <a:endParaRPr/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87900" y="2023224"/>
            <a:ext cx="83682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K-mean clusters</a:t>
            </a:r>
            <a:endParaRPr/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87900" y="2556624"/>
            <a:ext cx="83682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 detector</a:t>
            </a:r>
            <a:endParaRPr/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87900" y="3090024"/>
            <a:ext cx="83682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Downsample noises</a:t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87900" y="3699624"/>
            <a:ext cx="83682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 spaces: RGB, HSV, LAB, YCbCr</a:t>
            </a:r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545" y="171300"/>
            <a:ext cx="2166522" cy="288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3000" y="162350"/>
            <a:ext cx="3615900" cy="48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6021" y="81275"/>
            <a:ext cx="2636777" cy="351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9226" y="148038"/>
            <a:ext cx="3615900" cy="4847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1500" y="147950"/>
            <a:ext cx="3615900" cy="4847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1050" y="243825"/>
            <a:ext cx="3044825" cy="206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25600" y="2384825"/>
            <a:ext cx="2349375" cy="26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9403" y="1613975"/>
            <a:ext cx="3991942" cy="26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VS Scanner</a:t>
            </a:r>
            <a:endParaRPr/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87900" y="14136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50" y="1803088"/>
            <a:ext cx="3269821" cy="24523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Shape 127"/>
          <p:cNvCxnSpPr>
            <a:stCxn id="126" idx="3"/>
          </p:cNvCxnSpPr>
          <p:nvPr/>
        </p:nvCxnSpPr>
        <p:spPr>
          <a:xfrm flipH="1" rot="10800000">
            <a:off x="3430971" y="3016374"/>
            <a:ext cx="1631400" cy="1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374" y="305175"/>
            <a:ext cx="3452349" cy="44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150" y="1414463"/>
            <a:ext cx="4288973" cy="32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9002" y="370588"/>
            <a:ext cx="3400325" cy="440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 Generation</a:t>
            </a:r>
            <a:endParaRPr/>
          </a:p>
        </p:txBody>
      </p:sp>
      <p:cxnSp>
        <p:nvCxnSpPr>
          <p:cNvPr id="136" name="Shape 136"/>
          <p:cNvCxnSpPr>
            <a:stCxn id="137" idx="2"/>
            <a:endCxn id="138" idx="1"/>
          </p:cNvCxnSpPr>
          <p:nvPr/>
        </p:nvCxnSpPr>
        <p:spPr>
          <a:xfrm>
            <a:off x="1756325" y="2034250"/>
            <a:ext cx="3741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7" name="Shape 137"/>
          <p:cNvSpPr/>
          <p:nvPr/>
        </p:nvSpPr>
        <p:spPr>
          <a:xfrm rot="-5400000">
            <a:off x="760325" y="1430175"/>
            <a:ext cx="783850" cy="1208150"/>
          </a:xfrm>
          <a:prstGeom prst="flowChartOffpage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/>
        </p:nvSpPr>
        <p:spPr>
          <a:xfrm>
            <a:off x="759249" y="1806400"/>
            <a:ext cx="7860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Image</a:t>
            </a:r>
            <a:endParaRPr sz="1200"/>
          </a:p>
        </p:txBody>
      </p:sp>
      <p:sp>
        <p:nvSpPr>
          <p:cNvPr id="138" name="Shape 138"/>
          <p:cNvSpPr txBox="1"/>
          <p:nvPr/>
        </p:nvSpPr>
        <p:spPr>
          <a:xfrm>
            <a:off x="2130275" y="1642325"/>
            <a:ext cx="1353300" cy="78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Get gradient using gaussian edge filter</a:t>
            </a:r>
            <a:endParaRPr sz="1200"/>
          </a:p>
        </p:txBody>
      </p:sp>
      <p:sp>
        <p:nvSpPr>
          <p:cNvPr id="140" name="Shape 140"/>
          <p:cNvSpPr txBox="1"/>
          <p:nvPr/>
        </p:nvSpPr>
        <p:spPr>
          <a:xfrm>
            <a:off x="3857523" y="1642325"/>
            <a:ext cx="1353300" cy="78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Threshold the gradient to get mask</a:t>
            </a:r>
            <a:endParaRPr sz="1200"/>
          </a:p>
        </p:txBody>
      </p:sp>
      <p:sp>
        <p:nvSpPr>
          <p:cNvPr id="141" name="Shape 141"/>
          <p:cNvSpPr txBox="1"/>
          <p:nvPr/>
        </p:nvSpPr>
        <p:spPr>
          <a:xfrm>
            <a:off x="5584775" y="1642300"/>
            <a:ext cx="1353300" cy="78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Clean edges with morphology</a:t>
            </a:r>
            <a:endParaRPr sz="1200"/>
          </a:p>
        </p:txBody>
      </p:sp>
      <p:cxnSp>
        <p:nvCxnSpPr>
          <p:cNvPr id="142" name="Shape 142"/>
          <p:cNvCxnSpPr>
            <a:stCxn id="138" idx="3"/>
            <a:endCxn id="140" idx="1"/>
          </p:cNvCxnSpPr>
          <p:nvPr/>
        </p:nvCxnSpPr>
        <p:spPr>
          <a:xfrm>
            <a:off x="3483575" y="2034275"/>
            <a:ext cx="3738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3" name="Shape 143"/>
          <p:cNvCxnSpPr>
            <a:stCxn id="140" idx="3"/>
            <a:endCxn id="141" idx="1"/>
          </p:cNvCxnSpPr>
          <p:nvPr/>
        </p:nvCxnSpPr>
        <p:spPr>
          <a:xfrm>
            <a:off x="5210823" y="2034275"/>
            <a:ext cx="3741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4" name="Shape 144"/>
          <p:cNvCxnSpPr>
            <a:stCxn id="141" idx="3"/>
            <a:endCxn id="145" idx="0"/>
          </p:cNvCxnSpPr>
          <p:nvPr/>
        </p:nvCxnSpPr>
        <p:spPr>
          <a:xfrm>
            <a:off x="6938075" y="2034250"/>
            <a:ext cx="3741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5" name="Shape 145"/>
          <p:cNvSpPr/>
          <p:nvPr/>
        </p:nvSpPr>
        <p:spPr>
          <a:xfrm rot="-5400000">
            <a:off x="7524175" y="1430200"/>
            <a:ext cx="783850" cy="1208150"/>
          </a:xfrm>
          <a:prstGeom prst="flowChartOffpage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7456024" y="1806400"/>
            <a:ext cx="7860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Mask</a:t>
            </a:r>
            <a:endParaRPr sz="1200"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150" y="2799813"/>
            <a:ext cx="1506451" cy="194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7250" y="2803325"/>
            <a:ext cx="1506450" cy="194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1750" y="2804475"/>
            <a:ext cx="1506450" cy="194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6250" y="2797900"/>
            <a:ext cx="1506449" cy="1953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</a:t>
            </a:r>
            <a:r>
              <a:rPr lang="en" sz="3600"/>
              <a:t>ind and Characterize Pieces</a:t>
            </a:r>
            <a:endParaRPr sz="3600"/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87900" y="1489825"/>
            <a:ext cx="49497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 Location of Each Corner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Determine the type of each side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These properties will be used for feature extraction</a:t>
            </a:r>
            <a:endParaRPr sz="2000"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363" y="1633850"/>
            <a:ext cx="261937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Corner Detection</a:t>
            </a:r>
            <a:endParaRPr sz="3600"/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87900" y="1489825"/>
            <a:ext cx="4569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 distance from perimeter to centroid of the piece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 1D correlation with a “perfect” corner filter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 places along perimeter with highest peaks in correlation</a:t>
            </a:r>
            <a:endParaRPr sz="20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300" y="1296525"/>
            <a:ext cx="3882300" cy="290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657" y="3803800"/>
            <a:ext cx="1233425" cy="11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